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D682B-C6BD-4F40-A693-F722659B6AF6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047677-B5C6-43BC-A58C-0F1821856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42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r>
              <a:rPr lang="en-US" baseline="0" dirty="0" smtClean="0"/>
              <a:t> of this reform are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47677-B5C6-43BC-A58C-0F1821856E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61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741E-A93F-4349-9C2C-B10A06F37247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C26F-2619-4DC5-8A36-DDECB18D9E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741E-A93F-4349-9C2C-B10A06F37247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C26F-2619-4DC5-8A36-DDECB18D9E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741E-A93F-4349-9C2C-B10A06F37247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C26F-2619-4DC5-8A36-DDECB18D9E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741E-A93F-4349-9C2C-B10A06F37247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C26F-2619-4DC5-8A36-DDECB18D9E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741E-A93F-4349-9C2C-B10A06F37247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C26F-2619-4DC5-8A36-DDECB18D9E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741E-A93F-4349-9C2C-B10A06F37247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C26F-2619-4DC5-8A36-DDECB18D9E5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741E-A93F-4349-9C2C-B10A06F37247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C26F-2619-4DC5-8A36-DDECB18D9E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741E-A93F-4349-9C2C-B10A06F37247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C26F-2619-4DC5-8A36-DDECB18D9E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741E-A93F-4349-9C2C-B10A06F37247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C26F-2619-4DC5-8A36-DDECB18D9E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741E-A93F-4349-9C2C-B10A06F37247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46C26F-2619-4DC5-8A36-DDECB18D9E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741E-A93F-4349-9C2C-B10A06F37247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C26F-2619-4DC5-8A36-DDECB18D9E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D9D741E-A93F-4349-9C2C-B10A06F37247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746C26F-2619-4DC5-8A36-DDECB18D9E5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New Teacher Principal Evaluation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646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Race to the Top and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ESSB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5895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305800" cy="4114800"/>
          </a:xfrm>
        </p:spPr>
        <p:txBody>
          <a:bodyPr>
            <a:normAutofit fontScale="92500" lnSpcReduction="10000"/>
          </a:bodyPr>
          <a:lstStyle/>
          <a:p>
            <a:pPr marL="176213" lvl="4" indent="0"/>
            <a:r>
              <a:rPr lang="en-US" sz="2400" b="1" dirty="0" smtClean="0"/>
              <a:t> The principles guiding the change</a:t>
            </a:r>
          </a:p>
          <a:p>
            <a:pPr lvl="4"/>
            <a:r>
              <a:rPr lang="en-US" sz="2400" b="1" dirty="0" smtClean="0"/>
              <a:t>Quality teaching and leading is critically important</a:t>
            </a:r>
          </a:p>
          <a:p>
            <a:pPr lvl="4"/>
            <a:r>
              <a:rPr lang="en-US" sz="2400" b="1" dirty="0" smtClean="0"/>
              <a:t>Professional learning is a key component of an effective evaluation system</a:t>
            </a:r>
          </a:p>
          <a:p>
            <a:pPr lvl="4"/>
            <a:r>
              <a:rPr lang="en-US" sz="2400" b="1" dirty="0" smtClean="0"/>
              <a:t>Evaluations should reflect and address the career continuum</a:t>
            </a:r>
          </a:p>
          <a:p>
            <a:pPr marL="685800" lvl="4" indent="0">
              <a:buNone/>
            </a:pPr>
            <a:endParaRPr lang="en-US" sz="2400" b="1" dirty="0" smtClean="0"/>
          </a:p>
          <a:p>
            <a:pPr lvl="1"/>
            <a:r>
              <a:rPr lang="en-US" sz="2400" b="1" dirty="0" smtClean="0"/>
              <a:t>The significant changes </a:t>
            </a:r>
          </a:p>
          <a:p>
            <a:pPr lvl="2"/>
            <a:r>
              <a:rPr lang="en-US" sz="2400" b="1" dirty="0" smtClean="0"/>
              <a:t>New criteria</a:t>
            </a:r>
          </a:p>
          <a:p>
            <a:pPr lvl="2"/>
            <a:r>
              <a:rPr lang="en-US" sz="2400" b="1" dirty="0" smtClean="0"/>
              <a:t>New rubric</a:t>
            </a:r>
          </a:p>
          <a:p>
            <a:pPr lvl="2"/>
            <a:r>
              <a:rPr lang="en-US" sz="2400" b="1" dirty="0" smtClean="0"/>
              <a:t>Increased amount of evidence collected by teachers and administrators</a:t>
            </a:r>
          </a:p>
          <a:p>
            <a:pPr lvl="2"/>
            <a:r>
              <a:rPr lang="en-US" sz="2400" b="1" dirty="0" smtClean="0"/>
              <a:t>Element of student achievement/growth is now included.</a:t>
            </a:r>
            <a:endParaRPr lang="en-US" sz="2400" dirty="0" smtClean="0"/>
          </a:p>
          <a:p>
            <a:pPr marL="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099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Working together to implement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Summer work group - Joint work group recommended Danielson evaluation tool</a:t>
            </a:r>
          </a:p>
          <a:p>
            <a:pPr marL="0" indent="0"/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Grant  work this year  -Joint work group will develop the implementation plan</a:t>
            </a:r>
          </a:p>
          <a:p>
            <a:pPr>
              <a:buFont typeface="Arial" pitchFamily="34" charset="0"/>
              <a:buChar char="•"/>
            </a:pP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Joint work group will present a calendar for implementation to the school board for adoption.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478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opportunity we can’t afford to miss…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rileya\AppData\Local\Microsoft\Windows\Temporary Internet Files\Content.IE5\R45D18LB\MM900309805[1]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588" y="2133600"/>
            <a:ext cx="5205412" cy="5019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4136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year…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Clr>
                <a:srgbClr val="F96A1B"/>
              </a:buClr>
              <a:buNone/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0" lvl="1" indent="0">
              <a:buClr>
                <a:srgbClr val="F96A1B"/>
              </a:buClr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marL="0" lvl="1" indent="0">
              <a:buClr>
                <a:srgbClr val="F96A1B"/>
              </a:buClr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“</a:t>
            </a:r>
            <a:r>
              <a:rPr lang="en-US" sz="2000" u="sng" dirty="0">
                <a:solidFill>
                  <a:srgbClr val="000000"/>
                </a:solidFill>
              </a:rPr>
              <a:t>Each school district board of directors shall </a:t>
            </a:r>
            <a:r>
              <a:rPr lang="en-US" sz="2000" b="1" u="sng" dirty="0">
                <a:solidFill>
                  <a:schemeClr val="accent2">
                    <a:lumMod val="75000"/>
                  </a:schemeClr>
                </a:solidFill>
              </a:rPr>
              <a:t>adopt a schedule for implementation of the revised evaluation</a:t>
            </a:r>
            <a:r>
              <a:rPr lang="en-US" sz="2000" u="sng" dirty="0">
                <a:solidFill>
                  <a:srgbClr val="000000"/>
                </a:solidFill>
              </a:rPr>
              <a:t> systems that transitions a portion of classroom teachers and principals in the district to the revised evaluation systems each year</a:t>
            </a:r>
            <a:r>
              <a:rPr lang="en-US" sz="2000" b="1" u="sng" dirty="0">
                <a:solidFill>
                  <a:srgbClr val="000000"/>
                </a:solidFill>
              </a:rPr>
              <a:t> beginning no later than the 2013-14</a:t>
            </a:r>
            <a:r>
              <a:rPr lang="en-US" sz="2000" u="sng" dirty="0">
                <a:solidFill>
                  <a:srgbClr val="000000"/>
                </a:solidFill>
              </a:rPr>
              <a:t> school year, until all classroom teachers and principals are being evaluated under the revised evaluation systems </a:t>
            </a:r>
            <a:r>
              <a:rPr lang="en-US" sz="2000" b="1" u="sng" dirty="0">
                <a:solidFill>
                  <a:srgbClr val="000000"/>
                </a:solidFill>
              </a:rPr>
              <a:t>no later than the 2015-16 school year</a:t>
            </a:r>
            <a:r>
              <a:rPr lang="en-US" sz="2000" u="sng" dirty="0">
                <a:solidFill>
                  <a:srgbClr val="000000"/>
                </a:solidFill>
              </a:rPr>
              <a:t>. “</a:t>
            </a:r>
            <a:endParaRPr lang="en-US" sz="20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5396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56</TotalTime>
  <Words>197</Words>
  <Application>Microsoft Office PowerPoint</Application>
  <PresentationFormat>On-screen Show (4:3)</PresentationFormat>
  <Paragraphs>27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Angles</vt:lpstr>
      <vt:lpstr>New Teacher Principal Evaluation</vt:lpstr>
      <vt:lpstr>Race to the Top and ESSB 5895</vt:lpstr>
      <vt:lpstr>Working together to implement</vt:lpstr>
      <vt:lpstr>An opportunity we can’t afford to miss…</vt:lpstr>
      <vt:lpstr>This year…</vt:lpstr>
    </vt:vector>
  </TitlesOfParts>
  <Company>Woodland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Teacher Principal Evaluation</dc:title>
  <dc:creator>rileya</dc:creator>
  <cp:lastModifiedBy>rileya</cp:lastModifiedBy>
  <cp:revision>6</cp:revision>
  <dcterms:created xsi:type="dcterms:W3CDTF">2012-10-08T21:39:24Z</dcterms:created>
  <dcterms:modified xsi:type="dcterms:W3CDTF">2012-10-08T22:35:55Z</dcterms:modified>
</cp:coreProperties>
</file>